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229" r:id="rId1"/>
  </p:sldMasterIdLst>
  <p:notesMasterIdLst>
    <p:notesMasterId r:id="rId6"/>
  </p:notesMasterIdLst>
  <p:handoutMasterIdLst>
    <p:handoutMasterId r:id="rId7"/>
  </p:handoutMasterIdLst>
  <p:sldIdLst>
    <p:sldId id="2147479705" r:id="rId2"/>
    <p:sldId id="2147479654" r:id="rId3"/>
    <p:sldId id="2147479656" r:id="rId4"/>
    <p:sldId id="2147479683" r:id="rId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nclusion section" id="{2C0AA42D-E78E-478E-ACFA-B03EAC236D8E}">
          <p14:sldIdLst>
            <p14:sldId id="2147479705"/>
            <p14:sldId id="2147479654"/>
            <p14:sldId id="2147479656"/>
            <p14:sldId id="2147479683"/>
          </p14:sldIdLst>
        </p14:section>
      </p14:sectionLst>
    </p:ex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E8E8E8"/>
    <a:srgbClr val="D4D4D4"/>
    <a:srgbClr val="E8E6DF"/>
    <a:srgbClr val="FB5A65"/>
    <a:srgbClr val="CD9BCF"/>
    <a:srgbClr val="FFA38B"/>
    <a:srgbClr val="D59ED7"/>
    <a:srgbClr val="8DC8E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4F371C-187F-4A23-960D-4B8C9CFE0238}" v="14" dt="2023-09-05T17:55:12.5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0" autoAdjust="0"/>
    <p:restoredTop sz="89304" autoAdjust="0"/>
  </p:normalViewPr>
  <p:slideViewPr>
    <p:cSldViewPr snapToGrid="0" showGuides="1">
      <p:cViewPr varScale="1">
        <p:scale>
          <a:sx n="138" d="100"/>
          <a:sy n="138" d="100"/>
        </p:scale>
        <p:origin x="1182" y="114"/>
      </p:cViewPr>
      <p:guideLst>
        <p:guide pos="4200"/>
        <p:guide orient="horz" pos="2160"/>
        <p:guide pos="584"/>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F66B00-6144-45ED-BFDB-3936850BDA03}" type="datetime8">
              <a:rPr lang="en-US" smtClean="0">
                <a:latin typeface="Segoe UI" pitchFamily="34" charset="0"/>
              </a:rPr>
              <a:t>9/5/2023 10:44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486BA7-839C-4D2B-BD52-EF0BBA8433FD}" type="datetime8">
              <a:rPr lang="en-US" smtClean="0"/>
              <a:t>9/5/2023 10:37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certifications/exams/dp-300/?tab=tab-instructor-led"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Exam DP-300: Administering Microsoft Azure SQL Solutions - Certifications | Microsoft Learn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486BA7-839C-4D2B-BD52-EF0BBA8433FD}" type="datetime8">
              <a:rPr lang="en-US" smtClean="0"/>
              <a:t>9/5/2023 10:48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63199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13474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264780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744443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2988" userDrawn="1">
          <p15:clr>
            <a:srgbClr val="FBAE40"/>
          </p15:clr>
        </p15:guide>
        <p15:guide id="42" pos="5352" userDrawn="1">
          <p15:clr>
            <a:srgbClr val="FBAE40"/>
          </p15:clr>
        </p15:guide>
        <p15:guide id="43" orient="horz" pos="108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253924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750327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80857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8358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044423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897981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532611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userDrawn="1">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640198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website screenshot here or click or tap icon below to insert</a:t>
            </a:r>
          </a:p>
          <a:p>
            <a:endParaRPr lang="en-US" dirty="0"/>
          </a:p>
          <a:p>
            <a:endParaRPr lang="en-US" dirty="0"/>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8424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899355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35890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dirty="0"/>
              <a:t>Click to edit Master text styles</a:t>
            </a:r>
          </a:p>
          <a:p>
            <a:pPr lvl="0"/>
            <a:endParaRPr lang="en-US" dirty="0"/>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dirty="0"/>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dirty="0"/>
              <a:t>Click to edit Master text styles</a:t>
            </a:r>
          </a:p>
          <a:p>
            <a:pPr lvl="0"/>
            <a:endParaRPr lang="en-US" dirty="0"/>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4208408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userDrawn="1">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2655139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dirty="0"/>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16784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69052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dirty="0"/>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4130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guide id="40"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dirty="0"/>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dirty="0"/>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23595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Blank_Learn-with Head">
    <p:bg>
      <p:bgPr>
        <a:solidFill>
          <a:srgbClr val="F4F3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A14D4A-3D84-63D4-621C-F0146E953C9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59BD062-242B-7C76-C2DD-D8D8F7B47A7D}"/>
              </a:ext>
            </a:extLst>
          </p:cNvPr>
          <p:cNvSpPr>
            <a:spLocks noGrp="1"/>
          </p:cNvSpPr>
          <p:nvPr>
            <p:ph type="title"/>
          </p:nvPr>
        </p:nvSpPr>
        <p:spPr>
          <a:xfrm>
            <a:off x="588262" y="585216"/>
            <a:ext cx="6596763"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2" name="Footer Placeholder 10">
            <a:extLst>
              <a:ext uri="{FF2B5EF4-FFF2-40B4-BE49-F238E27FC236}">
                <a16:creationId xmlns:a16="http://schemas.microsoft.com/office/drawing/2014/main" id="{2C218158-577B-6E13-36F7-D124388AA1C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147714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LearningPath2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4" name="Graphic 3">
            <a:extLst>
              <a:ext uri="{FF2B5EF4-FFF2-40B4-BE49-F238E27FC236}">
                <a16:creationId xmlns:a16="http://schemas.microsoft.com/office/drawing/2014/main" id="{7DE894E4-791C-907F-1385-BF33ADCFFE2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6854910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7064">
          <p15:clr>
            <a:srgbClr val="FBAE40"/>
          </p15:clr>
        </p15:guide>
        <p15:guide id="41" orient="horz" pos="363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971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dirty="0"/>
              <a:t>Click icon to </a:t>
            </a:r>
            <a:br>
              <a:rPr lang="en-US" dirty="0"/>
            </a:br>
            <a:r>
              <a:rPr lang="en-US" dirty="0"/>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userDrawn="1"/>
        </p:nvPicPr>
        <p:blipFill rotWithShape="1">
          <a:blip r:embed="rId2"/>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3366801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094056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0" r:id="rId1"/>
    <p:sldLayoutId id="2147484884" r:id="rId2"/>
    <p:sldLayoutId id="2147484845" r:id="rId3"/>
    <p:sldLayoutId id="2147484870" r:id="rId4"/>
    <p:sldLayoutId id="2147484872" r:id="rId5"/>
    <p:sldLayoutId id="2147484867" r:id="rId6"/>
    <p:sldLayoutId id="2147484908" r:id="rId7"/>
    <p:sldLayoutId id="2147484839" r:id="rId8"/>
    <p:sldLayoutId id="2147484742" r:id="rId9"/>
    <p:sldLayoutId id="2147484910" r:id="rId10"/>
    <p:sldLayoutId id="2147484817" r:id="rId11"/>
    <p:sldLayoutId id="2147484741" r:id="rId12"/>
    <p:sldLayoutId id="2147484807" r:id="rId13"/>
    <p:sldLayoutId id="2147484753" r:id="rId14"/>
    <p:sldLayoutId id="2147484808" r:id="rId15"/>
    <p:sldLayoutId id="2147484912" r:id="rId16"/>
    <p:sldLayoutId id="2147484914" r:id="rId17"/>
    <p:sldLayoutId id="2147484917" r:id="rId18"/>
    <p:sldLayoutId id="2147484915" r:id="rId19"/>
    <p:sldLayoutId id="2147484873" r:id="rId20"/>
    <p:sldLayoutId id="2147484886" r:id="rId21"/>
    <p:sldLayoutId id="2147484885" r:id="rId22"/>
    <p:sldLayoutId id="2147484874" r:id="rId23"/>
    <p:sldLayoutId id="2147484745" r:id="rId24"/>
    <p:sldLayoutId id="2147484743" r:id="rId25"/>
    <p:sldLayoutId id="2147484749" r:id="rId26"/>
    <p:sldLayoutId id="2147484875" r:id="rId27"/>
    <p:sldLayoutId id="2147484840" r:id="rId28"/>
    <p:sldLayoutId id="2147484887" r:id="rId29"/>
    <p:sldLayoutId id="2147484909" r:id="rId30"/>
    <p:sldLayoutId id="2147484907" r:id="rId31"/>
    <p:sldLayoutId id="2147484911" r:id="rId32"/>
    <p:sldLayoutId id="2147484899" r:id="rId33"/>
    <p:sldLayoutId id="2147484903" r:id="rId34"/>
    <p:sldLayoutId id="2147484905" r:id="rId35"/>
    <p:sldLayoutId id="2147484900" r:id="rId36"/>
    <p:sldLayoutId id="2147484906" r:id="rId37"/>
    <p:sldLayoutId id="2147484821" r:id="rId38"/>
    <p:sldLayoutId id="2147484728" r:id="rId39"/>
    <p:sldLayoutId id="2147484859" r:id="rId40"/>
    <p:sldLayoutId id="2147484918" r:id="rId41"/>
    <p:sldLayoutId id="2147484919" r:id="rId42"/>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hyperlink" Target="learn.microsoft.com/training/courses/browse" TargetMode="External"/><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08FA2-C73F-A01D-C334-4FAC0DB0C177}"/>
              </a:ext>
            </a:extLst>
          </p:cNvPr>
          <p:cNvSpPr>
            <a:spLocks noGrp="1"/>
          </p:cNvSpPr>
          <p:nvPr>
            <p:ph type="title"/>
          </p:nvPr>
        </p:nvSpPr>
        <p:spPr>
          <a:xfrm>
            <a:off x="569912" y="2321004"/>
            <a:ext cx="5756243" cy="2339102"/>
          </a:xfrm>
        </p:spPr>
        <p:txBody>
          <a:bodyPr/>
          <a:lstStyle/>
          <a:p>
            <a:r>
              <a:rPr lang="en-US" sz="3800" dirty="0">
                <a:cs typeface="Segoe UI"/>
              </a:rPr>
              <a:t>DP-080: Querying data with Microsoft Transact-SQL</a:t>
            </a:r>
            <a:br>
              <a:rPr lang="en-US" sz="3800" dirty="0"/>
            </a:br>
            <a:r>
              <a:rPr lang="en-US" sz="3800" dirty="0"/>
              <a:t>Conclusion</a:t>
            </a:r>
          </a:p>
        </p:txBody>
      </p:sp>
      <p:sp>
        <p:nvSpPr>
          <p:cNvPr id="12" name="Footer Placeholder 11">
            <a:extLst>
              <a:ext uri="{FF2B5EF4-FFF2-40B4-BE49-F238E27FC236}">
                <a16:creationId xmlns:a16="http://schemas.microsoft.com/office/drawing/2014/main" id="{AA2BF8BC-EDED-61C2-562F-15FB955AD75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8" name="Text Placeholder 7">
            <a:extLst>
              <a:ext uri="{FF2B5EF4-FFF2-40B4-BE49-F238E27FC236}">
                <a16:creationId xmlns:a16="http://schemas.microsoft.com/office/drawing/2014/main" id="{7C4740F1-B816-6BEC-8362-3B8D251DFCEE}"/>
              </a:ext>
            </a:extLst>
          </p:cNvPr>
          <p:cNvSpPr>
            <a:spLocks noGrp="1"/>
          </p:cNvSpPr>
          <p:nvPr>
            <p:ph type="body" sz="quarter" idx="13"/>
          </p:nvPr>
        </p:nvSpPr>
        <p:spPr>
          <a:xfrm>
            <a:off x="4756150" y="6446520"/>
            <a:ext cx="1645920" cy="153888"/>
          </a:xfrm>
        </p:spPr>
        <p:txBody>
          <a:bodyPr/>
          <a:lstStyle/>
          <a:p>
            <a:r>
              <a:rPr lang="en-US" dirty="0"/>
              <a:t>Date</a:t>
            </a:r>
          </a:p>
        </p:txBody>
      </p:sp>
    </p:spTree>
    <p:extLst>
      <p:ext uri="{BB962C8B-B14F-4D97-AF65-F5344CB8AC3E}">
        <p14:creationId xmlns:p14="http://schemas.microsoft.com/office/powerpoint/2010/main" val="39718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a:xfrm>
            <a:off x="588263" y="585216"/>
            <a:ext cx="10430257" cy="430887"/>
          </a:xfrm>
        </p:spPr>
        <p:txBody>
          <a:bodyPr/>
          <a:lstStyle/>
          <a:p>
            <a:r>
              <a:rPr lang="en-US" sz="2800" dirty="0"/>
              <a:t>Thank you for attending this course</a:t>
            </a:r>
          </a:p>
        </p:txBody>
      </p:sp>
      <p:sp>
        <p:nvSpPr>
          <p:cNvPr id="5" name="TextBox 4">
            <a:extLst>
              <a:ext uri="{FF2B5EF4-FFF2-40B4-BE49-F238E27FC236}">
                <a16:creationId xmlns:a16="http://schemas.microsoft.com/office/drawing/2014/main" id="{C6774742-B51A-7AB0-5C2C-8C2CFAC7FA4A}"/>
              </a:ext>
            </a:extLst>
          </p:cNvPr>
          <p:cNvSpPr txBox="1"/>
          <p:nvPr/>
        </p:nvSpPr>
        <p:spPr>
          <a:xfrm>
            <a:off x="585217" y="1073388"/>
            <a:ext cx="11031840" cy="400110"/>
          </a:xfrm>
          <a:prstGeom prst="rect">
            <a:avLst/>
          </a:prstGeom>
          <a:noFill/>
        </p:spPr>
        <p:txBody>
          <a:bodyPr wrap="square" lIns="0" tIns="45720" rIns="91440" bIns="45720" anchor="t">
            <a:spAutoFit/>
          </a:bodyPr>
          <a:lstStyle/>
          <a:p>
            <a:r>
              <a:rPr lang="en-US" sz="2000" dirty="0">
                <a:solidFill>
                  <a:schemeClr val="accent2"/>
                </a:solidFill>
                <a:latin typeface="Segoe UI Semibold" panose="020B0502040204020203" pitchFamily="34" charset="0"/>
                <a:cs typeface="Segoe UI Semibold" panose="020B0502040204020203" pitchFamily="34" charset="0"/>
              </a:rPr>
              <a:t>Here are some reminders</a:t>
            </a:r>
          </a:p>
        </p:txBody>
      </p:sp>
      <p:sp>
        <p:nvSpPr>
          <p:cNvPr id="6" name="Rounded Rectangle 3_1">
            <a:extLst>
              <a:ext uri="{FF2B5EF4-FFF2-40B4-BE49-F238E27FC236}">
                <a16:creationId xmlns:a16="http://schemas.microsoft.com/office/drawing/2014/main" id="{BB8CD774-E161-61A8-A522-D15355733246}"/>
              </a:ext>
              <a:ext uri="{C183D7F6-B498-43B3-948B-1728B52AA6E4}">
                <adec:decorative xmlns:adec="http://schemas.microsoft.com/office/drawing/2017/decorative" val="1"/>
              </a:ext>
            </a:extLst>
          </p:cNvPr>
          <p:cNvSpPr/>
          <p:nvPr/>
        </p:nvSpPr>
        <p:spPr>
          <a:xfrm>
            <a:off x="585217" y="2641600"/>
            <a:ext cx="3369852" cy="2912532"/>
          </a:xfrm>
          <a:prstGeom prst="roundRect">
            <a:avLst>
              <a:gd name="adj" fmla="val 75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742">
              <a:spcBef>
                <a:spcPct val="20000"/>
              </a:spcBef>
              <a:buSzPct val="90000"/>
            </a:pPr>
            <a:endParaRPr lang="en-IN" sz="1400">
              <a:solidFill>
                <a:srgbClr val="000000"/>
              </a:solidFill>
              <a:latin typeface="Segoe UI Semibold"/>
              <a:cs typeface="Segoe UI" panose="020B0502040204020203" pitchFamily="34" charset="0"/>
            </a:endParaRPr>
          </a:p>
        </p:txBody>
      </p:sp>
      <p:grpSp>
        <p:nvGrpSpPr>
          <p:cNvPr id="46" name="Group 45">
            <a:extLst>
              <a:ext uri="{FF2B5EF4-FFF2-40B4-BE49-F238E27FC236}">
                <a16:creationId xmlns:a16="http://schemas.microsoft.com/office/drawing/2014/main" id="{FD9A420F-4813-DE87-923E-2BAD0B326541}"/>
              </a:ext>
              <a:ext uri="{C183D7F6-B498-43B3-948B-1728B52AA6E4}">
                <adec:decorative xmlns:adec="http://schemas.microsoft.com/office/drawing/2017/decorative" val="1"/>
              </a:ext>
            </a:extLst>
          </p:cNvPr>
          <p:cNvGrpSpPr/>
          <p:nvPr/>
        </p:nvGrpSpPr>
        <p:grpSpPr>
          <a:xfrm>
            <a:off x="1714843" y="2090899"/>
            <a:ext cx="1110600" cy="1110600"/>
            <a:chOff x="1742946" y="2116300"/>
            <a:chExt cx="1110600" cy="1110600"/>
          </a:xfrm>
        </p:grpSpPr>
        <p:sp>
          <p:nvSpPr>
            <p:cNvPr id="28" name="Oval 27">
              <a:extLst>
                <a:ext uri="{FF2B5EF4-FFF2-40B4-BE49-F238E27FC236}">
                  <a16:creationId xmlns:a16="http://schemas.microsoft.com/office/drawing/2014/main" id="{B5204F6C-AFC4-B17E-9CBF-22DC543234BF}"/>
                </a:ext>
              </a:extLst>
            </p:cNvPr>
            <p:cNvSpPr/>
            <p:nvPr/>
          </p:nvSpPr>
          <p:spPr>
            <a:xfrm>
              <a:off x="1742946"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ADB37397-7AB9-34FE-DA9D-61EDF50E6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
        <p:nvSpPr>
          <p:cNvPr id="10" name="Title 3">
            <a:extLst>
              <a:ext uri="{FF2B5EF4-FFF2-40B4-BE49-F238E27FC236}">
                <a16:creationId xmlns:a16="http://schemas.microsoft.com/office/drawing/2014/main" id="{4A316BF9-C4B9-DD49-36CE-1D11F0D1172A}"/>
              </a:ext>
            </a:extLst>
          </p:cNvPr>
          <p:cNvSpPr txBox="1">
            <a:spLocks/>
          </p:cNvSpPr>
          <p:nvPr/>
        </p:nvSpPr>
        <p:spPr bwMode="auto">
          <a:xfrm>
            <a:off x="592138" y="3527093"/>
            <a:ext cx="3350360" cy="61555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t>Celebrate your </a:t>
            </a:r>
            <a:b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b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t>new skills</a:t>
            </a:r>
            <a:endParaRPr kumimoji="0" lang="en-US" sz="2000" b="0" i="0" u="none" strike="noStrike" kern="1200" cap="none" spc="0" normalizeH="0" baseline="0" noProof="0" dirty="0">
              <a:ln w="3175">
                <a:noFill/>
              </a:ln>
              <a:solidFill>
                <a:schemeClr val="accent2"/>
              </a:solidFill>
              <a:effectLst/>
              <a:uLnTx/>
              <a:uFillTx/>
              <a:latin typeface="Segoe UI"/>
              <a:ea typeface="+mn-ea"/>
              <a:cs typeface="Segoe UI" panose="020B0502040204020203" pitchFamily="34" charset="0"/>
            </a:endParaRPr>
          </a:p>
        </p:txBody>
      </p:sp>
      <p:sp>
        <p:nvSpPr>
          <p:cNvPr id="36" name="Text Placeholder 3">
            <a:extLst>
              <a:ext uri="{FF2B5EF4-FFF2-40B4-BE49-F238E27FC236}">
                <a16:creationId xmlns:a16="http://schemas.microsoft.com/office/drawing/2014/main" id="{FDB18E57-06A5-07C5-77E6-7A3931D0724C}"/>
              </a:ext>
            </a:extLst>
          </p:cNvPr>
          <p:cNvSpPr txBox="1">
            <a:spLocks/>
          </p:cNvSpPr>
          <p:nvPr/>
        </p:nvSpPr>
        <p:spPr>
          <a:xfrm>
            <a:off x="1083155" y="4473121"/>
            <a:ext cx="2415900" cy="1105248"/>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Redeem your achievement</a:t>
            </a:r>
          </a:p>
          <a:p>
            <a:r>
              <a:rPr lang="en-US" sz="1400" dirty="0"/>
              <a:t>Share with us and your network</a:t>
            </a:r>
          </a:p>
        </p:txBody>
      </p:sp>
      <p:sp>
        <p:nvSpPr>
          <p:cNvPr id="7" name="Rounded Rectangle 3_1">
            <a:extLst>
              <a:ext uri="{FF2B5EF4-FFF2-40B4-BE49-F238E27FC236}">
                <a16:creationId xmlns:a16="http://schemas.microsoft.com/office/drawing/2014/main" id="{6EF7A416-217B-B74D-2A37-73B81E9033A2}"/>
              </a:ext>
              <a:ext uri="{C183D7F6-B498-43B3-948B-1728B52AA6E4}">
                <adec:decorative xmlns:adec="http://schemas.microsoft.com/office/drawing/2017/decorative" val="1"/>
              </a:ext>
            </a:extLst>
          </p:cNvPr>
          <p:cNvSpPr/>
          <p:nvPr/>
        </p:nvSpPr>
        <p:spPr>
          <a:xfrm>
            <a:off x="4414692" y="2641600"/>
            <a:ext cx="3349242" cy="2912532"/>
          </a:xfrm>
          <a:prstGeom prst="roundRect">
            <a:avLst>
              <a:gd name="adj" fmla="val 75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742">
              <a:spcBef>
                <a:spcPct val="20000"/>
              </a:spcBef>
              <a:buSzPct val="90000"/>
            </a:pPr>
            <a:endParaRPr lang="en-IN" sz="1400">
              <a:solidFill>
                <a:srgbClr val="000000"/>
              </a:solidFill>
              <a:latin typeface="Segoe UI Semibold"/>
              <a:cs typeface="Segoe UI" panose="020B0502040204020203" pitchFamily="34" charset="0"/>
            </a:endParaRPr>
          </a:p>
        </p:txBody>
      </p:sp>
      <p:grpSp>
        <p:nvGrpSpPr>
          <p:cNvPr id="47" name="Group 46">
            <a:extLst>
              <a:ext uri="{FF2B5EF4-FFF2-40B4-BE49-F238E27FC236}">
                <a16:creationId xmlns:a16="http://schemas.microsoft.com/office/drawing/2014/main" id="{3EA0CB41-0E46-734C-4922-03B79C4342D5}"/>
              </a:ext>
              <a:ext uri="{C183D7F6-B498-43B3-948B-1728B52AA6E4}">
                <adec:decorative xmlns:adec="http://schemas.microsoft.com/office/drawing/2017/decorative" val="1"/>
              </a:ext>
            </a:extLst>
          </p:cNvPr>
          <p:cNvGrpSpPr/>
          <p:nvPr/>
        </p:nvGrpSpPr>
        <p:grpSpPr>
          <a:xfrm>
            <a:off x="5534013" y="2090899"/>
            <a:ext cx="1110600" cy="1110600"/>
            <a:chOff x="5540700" y="2116300"/>
            <a:chExt cx="1110600" cy="1110600"/>
          </a:xfrm>
        </p:grpSpPr>
        <p:sp>
          <p:nvSpPr>
            <p:cNvPr id="12" name="Oval 11">
              <a:extLst>
                <a:ext uri="{FF2B5EF4-FFF2-40B4-BE49-F238E27FC236}">
                  <a16:creationId xmlns:a16="http://schemas.microsoft.com/office/drawing/2014/main" id="{F9FEEDCE-1714-0823-ABDF-9A463BF4414A}"/>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72612A22-D03D-EB09-D2F9-46DCD2A71C16}"/>
                </a:ext>
              </a:extLst>
            </p:cNvPr>
            <p:cNvPicPr>
              <a:picLocks noChangeAspect="1"/>
            </p:cNvPicPr>
            <p:nvPr/>
          </p:nvPicPr>
          <p:blipFill>
            <a:blip r:embed="rId3"/>
            <a:srcRect/>
            <a:stretch/>
          </p:blipFill>
          <p:spPr>
            <a:xfrm>
              <a:off x="5749602" y="2325202"/>
              <a:ext cx="692796" cy="692796"/>
            </a:xfrm>
            <a:prstGeom prst="rect">
              <a:avLst/>
            </a:prstGeom>
            <a:noFill/>
          </p:spPr>
        </p:pic>
      </p:grpSp>
      <p:sp>
        <p:nvSpPr>
          <p:cNvPr id="11" name="Title 3">
            <a:extLst>
              <a:ext uri="{FF2B5EF4-FFF2-40B4-BE49-F238E27FC236}">
                <a16:creationId xmlns:a16="http://schemas.microsoft.com/office/drawing/2014/main" id="{BCA26C15-2479-3215-DA45-30CA95A86BF1}"/>
              </a:ext>
            </a:extLst>
          </p:cNvPr>
          <p:cNvSpPr txBox="1">
            <a:spLocks/>
          </p:cNvSpPr>
          <p:nvPr/>
        </p:nvSpPr>
        <p:spPr bwMode="auto">
          <a:xfrm>
            <a:off x="4404664" y="3527093"/>
            <a:ext cx="3350360" cy="61555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t>Let us know </a:t>
            </a:r>
            <a:b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b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t>how we did</a:t>
            </a:r>
            <a:endParaRPr kumimoji="0" lang="en-US" sz="2000" b="0" i="0" u="none" strike="noStrike" kern="1200" cap="none" spc="0" normalizeH="0" baseline="0" noProof="0" dirty="0">
              <a:ln w="3175">
                <a:noFill/>
              </a:ln>
              <a:solidFill>
                <a:schemeClr val="accent2"/>
              </a:solidFill>
              <a:effectLst/>
              <a:uLnTx/>
              <a:uFillTx/>
              <a:latin typeface="Segoe UI"/>
              <a:ea typeface="+mn-ea"/>
              <a:cs typeface="Segoe UI" panose="020B0502040204020203" pitchFamily="34" charset="0"/>
            </a:endParaRPr>
          </a:p>
        </p:txBody>
      </p:sp>
      <p:sp>
        <p:nvSpPr>
          <p:cNvPr id="38" name="Text Placeholder 3">
            <a:extLst>
              <a:ext uri="{FF2B5EF4-FFF2-40B4-BE49-F238E27FC236}">
                <a16:creationId xmlns:a16="http://schemas.microsoft.com/office/drawing/2014/main" id="{787BEECF-9AA7-29D4-B995-C86E4E84DA4F}"/>
              </a:ext>
            </a:extLst>
          </p:cNvPr>
          <p:cNvSpPr txBox="1">
            <a:spLocks/>
          </p:cNvSpPr>
          <p:nvPr/>
        </p:nvSpPr>
        <p:spPr>
          <a:xfrm>
            <a:off x="4888050" y="4473121"/>
            <a:ext cx="2415900" cy="1105248"/>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Give us your feedback</a:t>
            </a:r>
          </a:p>
          <a:p>
            <a:r>
              <a:rPr lang="en-US" sz="1400" dirty="0"/>
              <a:t>Survey will be sent via email</a:t>
            </a:r>
          </a:p>
        </p:txBody>
      </p:sp>
      <p:sp>
        <p:nvSpPr>
          <p:cNvPr id="3" name="TextBox 2">
            <a:extLst>
              <a:ext uri="{FF2B5EF4-FFF2-40B4-BE49-F238E27FC236}">
                <a16:creationId xmlns:a16="http://schemas.microsoft.com/office/drawing/2014/main" id="{CC97FC6E-23C6-9140-6152-48A2508BD218}"/>
              </a:ext>
            </a:extLst>
          </p:cNvPr>
          <p:cNvSpPr txBox="1"/>
          <p:nvPr/>
        </p:nvSpPr>
        <p:spPr>
          <a:xfrm>
            <a:off x="672653" y="6070090"/>
            <a:ext cx="258084" cy="284052"/>
          </a:xfrm>
          <a:prstGeom prst="rect">
            <a:avLst/>
          </a:prstGeom>
          <a:noFill/>
        </p:spPr>
        <p:txBody>
          <a:bodyPr wrap="none" lIns="0" tIns="0" rIns="0" bIns="0" rtlCol="0">
            <a:spAutoFit/>
          </a:bodyPr>
          <a:lstStyle/>
          <a:p>
            <a:pPr defTabSz="914400">
              <a:defRPr/>
            </a:pPr>
            <a:r>
              <a:rPr lang="en-US" sz="1846">
                <a:solidFill>
                  <a:srgbClr val="2A446F"/>
                </a:solidFill>
                <a:latin typeface="Segoe UI Symbol"/>
                <a:ea typeface="Segoe UI Symbol"/>
                <a:sym typeface="Segoe UI Symbol"/>
                <a:rtl val="0"/>
              </a:rPr>
              <a:t></a:t>
            </a:r>
          </a:p>
        </p:txBody>
      </p:sp>
      <p:sp>
        <p:nvSpPr>
          <p:cNvPr id="13" name="TextBox 12">
            <a:extLst>
              <a:ext uri="{FF2B5EF4-FFF2-40B4-BE49-F238E27FC236}">
                <a16:creationId xmlns:a16="http://schemas.microsoft.com/office/drawing/2014/main" id="{0FD91B82-FBFF-2306-8695-498B4BE67872}"/>
              </a:ext>
            </a:extLst>
          </p:cNvPr>
          <p:cNvSpPr txBox="1"/>
          <p:nvPr/>
        </p:nvSpPr>
        <p:spPr>
          <a:xfrm>
            <a:off x="1078164" y="5956661"/>
            <a:ext cx="5816349" cy="510909"/>
          </a:xfrm>
          <a:prstGeom prst="rect">
            <a:avLst/>
          </a:prstGeom>
          <a:noFill/>
        </p:spPr>
        <p:txBody>
          <a:bodyPr wrap="square" lIns="0" tIns="146304" rIns="182880" bIns="146304" rtlCol="0">
            <a:spAutoFit/>
          </a:bodyPr>
          <a:lstStyle/>
          <a:p>
            <a:pPr defTabSz="914400">
              <a:spcAft>
                <a:spcPts val="800"/>
              </a:spcAft>
              <a:defRPr/>
            </a:pPr>
            <a:r>
              <a:rPr lang="en-US" sz="1400" dirty="0">
                <a:solidFill>
                  <a:srgbClr val="1A1A1A"/>
                </a:solidFill>
                <a:latin typeface="Segoe UI" panose="020B0502040204020203" pitchFamily="34" charset="0"/>
                <a:ea typeface="Calibri" panose="020F0502020204030204" pitchFamily="34" charset="0"/>
                <a:cs typeface="Segoe UI" panose="020B0502040204020203" pitchFamily="34" charset="0"/>
              </a:rPr>
              <a:t>Tag us social: </a:t>
            </a:r>
            <a:r>
              <a:rPr lang="en-US" sz="1400" b="1" dirty="0">
                <a:solidFill>
                  <a:schemeClr val="accent1"/>
                </a:solidFill>
                <a:latin typeface="Segoe UI Semibold"/>
                <a:ea typeface="Calibri" panose="020F0502020204030204" pitchFamily="34" charset="0"/>
                <a:cs typeface="Arial" panose="020B0604020202020204" pitchFamily="34" charset="0"/>
              </a:rPr>
              <a:t>#AlwaysLearning</a:t>
            </a:r>
            <a:endParaRPr lang="en-US" sz="1400" dirty="0">
              <a:solidFill>
                <a:schemeClr val="accent1"/>
              </a:solidFill>
              <a:latin typeface="Segoe UI Semibold"/>
              <a:ea typeface="Calibri" panose="020F0502020204030204" pitchFamily="34" charset="0"/>
              <a:cs typeface="Arial" panose="020B0604020202020204" pitchFamily="34" charset="0"/>
            </a:endParaRPr>
          </a:p>
        </p:txBody>
      </p:sp>
      <p:sp>
        <p:nvSpPr>
          <p:cNvPr id="4" name="Footer Placeholder 8">
            <a:extLst>
              <a:ext uri="{FF2B5EF4-FFF2-40B4-BE49-F238E27FC236}">
                <a16:creationId xmlns:a16="http://schemas.microsoft.com/office/drawing/2014/main" id="{9FDBAF6B-4023-F57C-248B-3E2DF1B741C2}"/>
              </a:ext>
            </a:extLst>
          </p:cNvPr>
          <p:cNvSpPr>
            <a:spLocks noGrp="1"/>
          </p:cNvSpPr>
          <p:nvPr>
            <p:ph type="ftr" sz="quarter" idx="3"/>
          </p:nvPr>
        </p:nvSpPr>
        <p:spPr>
          <a:xfrm>
            <a:off x="7448551" y="6421083"/>
            <a:ext cx="4151312" cy="197976"/>
          </a:xfrm>
        </p:spPr>
        <p:txBody>
          <a:bodyPr/>
          <a:lstStyle/>
          <a:p>
            <a:pPr algn="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9943207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p:txBody>
          <a:bodyPr/>
          <a:lstStyle/>
          <a:p>
            <a:r>
              <a:rPr lang="en-US" dirty="0"/>
              <a:t>What could be next in your learning journey?</a:t>
            </a:r>
          </a:p>
        </p:txBody>
      </p:sp>
      <p:sp>
        <p:nvSpPr>
          <p:cNvPr id="5" name="TextBox 4">
            <a:extLst>
              <a:ext uri="{FF2B5EF4-FFF2-40B4-BE49-F238E27FC236}">
                <a16:creationId xmlns:a16="http://schemas.microsoft.com/office/drawing/2014/main" id="{C6774742-B51A-7AB0-5C2C-8C2CFAC7FA4A}"/>
              </a:ext>
            </a:extLst>
          </p:cNvPr>
          <p:cNvSpPr txBox="1"/>
          <p:nvPr/>
        </p:nvSpPr>
        <p:spPr>
          <a:xfrm>
            <a:off x="585217" y="1073388"/>
            <a:ext cx="11031840" cy="369332"/>
          </a:xfrm>
          <a:prstGeom prst="rect">
            <a:avLst/>
          </a:prstGeom>
          <a:noFill/>
        </p:spPr>
        <p:txBody>
          <a:bodyPr wrap="square" lIns="0" tIns="45720" rIns="91440" bIns="45720" anchor="t">
            <a:spAutoFit/>
          </a:bodyPr>
          <a:lstStyle/>
          <a:p>
            <a:r>
              <a:rPr lang="en-US" sz="1800" dirty="0">
                <a:solidFill>
                  <a:schemeClr val="accent2"/>
                </a:solidFill>
                <a:latin typeface="Segoe UI Semibold" panose="020B0502040204020203" pitchFamily="34" charset="0"/>
                <a:cs typeface="Segoe UI Semibold" panose="020B0502040204020203" pitchFamily="34" charset="0"/>
              </a:rPr>
              <a:t>Course DP-300T00: Administering Microsoft Azure SQL Solutions</a:t>
            </a:r>
          </a:p>
        </p:txBody>
      </p:sp>
      <p:sp>
        <p:nvSpPr>
          <p:cNvPr id="19" name="TextBox 18">
            <a:extLst>
              <a:ext uri="{FF2B5EF4-FFF2-40B4-BE49-F238E27FC236}">
                <a16:creationId xmlns:a16="http://schemas.microsoft.com/office/drawing/2014/main" id="{DBE5AA3F-8DC3-7586-58F1-04DC08230853}"/>
              </a:ext>
            </a:extLst>
          </p:cNvPr>
          <p:cNvSpPr txBox="1"/>
          <p:nvPr/>
        </p:nvSpPr>
        <p:spPr>
          <a:xfrm>
            <a:off x="841864" y="1913343"/>
            <a:ext cx="2312499" cy="215444"/>
          </a:xfrm>
          <a:prstGeom prst="rect">
            <a:avLst/>
          </a:prstGeom>
          <a:noFill/>
        </p:spPr>
        <p:txBody>
          <a:bodyPr wrap="square" lIns="0" tIns="0" rIns="0" bIns="0" rtlCol="0">
            <a:spAutoFit/>
          </a:bodyPr>
          <a:lstStyle/>
          <a:p>
            <a:r>
              <a:rPr lang="en-US" sz="1400" b="1" dirty="0">
                <a:solidFill>
                  <a:srgbClr val="2A446F"/>
                </a:solidFill>
                <a:latin typeface="Segoe UI Semibold" panose="020B0502040204020203" pitchFamily="34" charset="0"/>
                <a:cs typeface="Segoe UI Semibold" panose="020B0502040204020203" pitchFamily="34" charset="0"/>
              </a:rPr>
              <a:t>Description</a:t>
            </a:r>
          </a:p>
        </p:txBody>
      </p:sp>
      <p:sp>
        <p:nvSpPr>
          <p:cNvPr id="13" name="Rounded Rectangle 3_1">
            <a:extLst>
              <a:ext uri="{FF2B5EF4-FFF2-40B4-BE49-F238E27FC236}">
                <a16:creationId xmlns:a16="http://schemas.microsoft.com/office/drawing/2014/main" id="{C2C305D4-EFF2-1747-FE82-9AA47D27A3F9}"/>
              </a:ext>
            </a:extLst>
          </p:cNvPr>
          <p:cNvSpPr/>
          <p:nvPr/>
        </p:nvSpPr>
        <p:spPr>
          <a:xfrm>
            <a:off x="580398" y="2212766"/>
            <a:ext cx="5207827" cy="321276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This course provides students with the knowledge and skills to administer a SQL Server database infrastructure for cloud, on-premises and hybrid relational databases and who work with the Microsoft PaaS relational database offerings. Additionally, it will be of use to individuals who develop applications that deliver content from SQL-based relational databases.</a:t>
            </a:r>
          </a:p>
        </p:txBody>
      </p:sp>
      <p:sp>
        <p:nvSpPr>
          <p:cNvPr id="27" name="TextBox 26">
            <a:extLst>
              <a:ext uri="{FF2B5EF4-FFF2-40B4-BE49-F238E27FC236}">
                <a16:creationId xmlns:a16="http://schemas.microsoft.com/office/drawing/2014/main" id="{C07FD58F-F1B5-3570-6A96-B28EABD16FF9}"/>
              </a:ext>
            </a:extLst>
          </p:cNvPr>
          <p:cNvSpPr txBox="1"/>
          <p:nvPr/>
        </p:nvSpPr>
        <p:spPr>
          <a:xfrm>
            <a:off x="6284290" y="1913343"/>
            <a:ext cx="2312499" cy="215444"/>
          </a:xfrm>
          <a:prstGeom prst="rect">
            <a:avLst/>
          </a:prstGeom>
          <a:noFill/>
        </p:spPr>
        <p:txBody>
          <a:bodyPr wrap="square" lIns="0" tIns="0" rIns="0" bIns="0" rtlCol="0">
            <a:spAutoFit/>
          </a:bodyPr>
          <a:lstStyle/>
          <a:p>
            <a:r>
              <a:rPr lang="en-US" sz="1400" b="1" dirty="0">
                <a:solidFill>
                  <a:srgbClr val="2A446F"/>
                </a:solidFill>
                <a:latin typeface="Segoe UI Semibold" panose="020B0502040204020203" pitchFamily="34" charset="0"/>
                <a:cs typeface="Segoe UI Semibold" panose="020B0502040204020203" pitchFamily="34" charset="0"/>
              </a:rPr>
              <a:t>Topics covered</a:t>
            </a:r>
          </a:p>
        </p:txBody>
      </p:sp>
      <p:sp>
        <p:nvSpPr>
          <p:cNvPr id="14" name="Rounded Rectangle 3_1">
            <a:extLst>
              <a:ext uri="{FF2B5EF4-FFF2-40B4-BE49-F238E27FC236}">
                <a16:creationId xmlns:a16="http://schemas.microsoft.com/office/drawing/2014/main" id="{AD2590E8-30A6-88E8-46EF-8B3C842DA5F5}"/>
              </a:ext>
            </a:extLst>
          </p:cNvPr>
          <p:cNvSpPr/>
          <p:nvPr/>
        </p:nvSpPr>
        <p:spPr>
          <a:xfrm>
            <a:off x="5995243" y="2213561"/>
            <a:ext cx="5207827" cy="321276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R="0" lvl="0" algn="l" defTabSz="932742" rtl="0" eaLnBrk="1" fontAlgn="auto" latinLnBrk="0" hangingPunct="1">
              <a:lnSpc>
                <a:spcPct val="100000"/>
              </a:lnSpc>
              <a:spcBef>
                <a:spcPct val="20000"/>
              </a:spcBef>
              <a:spcAft>
                <a:spcPts val="0"/>
              </a:spcAft>
              <a:buClrTx/>
              <a:buSzPct val="90000"/>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Understand what technologies are available for the data platform with Azure and how to work with those technologies through applications.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Plan and implement data platform resources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Implement a secure environment </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Monitor, configure, and optimize database resources Configure and manage automation of tasks</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Plan and configure a high availability and disaster recovery (HA/DR) environment</a:t>
            </a:r>
          </a:p>
        </p:txBody>
      </p:sp>
      <p:sp>
        <p:nvSpPr>
          <p:cNvPr id="9" name="TextBox 8">
            <a:extLst>
              <a:ext uri="{FF2B5EF4-FFF2-40B4-BE49-F238E27FC236}">
                <a16:creationId xmlns:a16="http://schemas.microsoft.com/office/drawing/2014/main" id="{5355365F-14B3-664D-3D84-5D8D2D0B581B}"/>
              </a:ext>
            </a:extLst>
          </p:cNvPr>
          <p:cNvSpPr txBox="1"/>
          <p:nvPr/>
        </p:nvSpPr>
        <p:spPr>
          <a:xfrm>
            <a:off x="672653" y="6070090"/>
            <a:ext cx="258084" cy="284052"/>
          </a:xfrm>
          <a:prstGeom prst="rect">
            <a:avLst/>
          </a:prstGeom>
          <a:noFill/>
        </p:spPr>
        <p:txBody>
          <a:bodyPr wrap="none" lIns="0" tIns="0" rIns="0" bIns="0" rtlCol="0">
            <a:spAutoFit/>
          </a:bodyPr>
          <a:lstStyle/>
          <a:p>
            <a:pPr defTabSz="914400">
              <a:defRPr/>
            </a:pPr>
            <a:r>
              <a:rPr lang="en-US" sz="1846" dirty="0">
                <a:solidFill>
                  <a:srgbClr val="2A446F"/>
                </a:solidFill>
                <a:latin typeface="Segoe UI Symbol"/>
                <a:ea typeface="Segoe UI Symbol"/>
                <a:sym typeface="Segoe UI Symbol"/>
                <a:rtl val="0"/>
              </a:rPr>
              <a:t></a:t>
            </a:r>
          </a:p>
        </p:txBody>
      </p:sp>
      <p:sp>
        <p:nvSpPr>
          <p:cNvPr id="10" name="TextBox 9">
            <a:extLst>
              <a:ext uri="{FF2B5EF4-FFF2-40B4-BE49-F238E27FC236}">
                <a16:creationId xmlns:a16="http://schemas.microsoft.com/office/drawing/2014/main" id="{BA1A446F-AFEF-F2EB-A32B-CA61EE7C89CC}"/>
              </a:ext>
            </a:extLst>
          </p:cNvPr>
          <p:cNvSpPr txBox="1"/>
          <p:nvPr/>
        </p:nvSpPr>
        <p:spPr>
          <a:xfrm>
            <a:off x="1078164" y="5956661"/>
            <a:ext cx="9681980" cy="510909"/>
          </a:xfrm>
          <a:prstGeom prst="rect">
            <a:avLst/>
          </a:prstGeom>
          <a:noFill/>
        </p:spPr>
        <p:txBody>
          <a:bodyPr wrap="square" lIns="0" tIns="146304" rIns="182880" bIns="146304" rtlCol="0">
            <a:spAutoFit/>
          </a:bodyPr>
          <a:lstStyle/>
          <a:p>
            <a:pPr defTabSz="914400">
              <a:spcAft>
                <a:spcPts val="800"/>
              </a:spcAft>
              <a:defRPr/>
            </a:pPr>
            <a:r>
              <a:rPr lang="en-US" sz="1400" dirty="0">
                <a:solidFill>
                  <a:srgbClr val="1A1A1A"/>
                </a:solidFill>
                <a:latin typeface="Segoe UI" panose="020B0502040204020203" pitchFamily="34" charset="0"/>
                <a:ea typeface="Calibri" panose="020F0502020204030204" pitchFamily="34" charset="0"/>
                <a:cs typeface="Segoe UI" panose="020B0502040204020203" pitchFamily="34" charset="0"/>
              </a:rPr>
              <a:t>Find more information about this course at: </a:t>
            </a:r>
            <a:r>
              <a:rPr lang="en-US" sz="1400" b="1" u="sng" dirty="0">
                <a:solidFill>
                  <a:srgbClr val="2A446F"/>
                </a:solidFill>
                <a:latin typeface="Segoe UI Semibold"/>
                <a:ea typeface="Calibri" panose="020F0502020204030204" pitchFamily="34" charset="0"/>
                <a:cs typeface="Arial" panose="020B0604020202020204" pitchFamily="34" charset="0"/>
                <a:hlinkClick r:id="rId3" action="ppaction://hlinkfile">
                  <a:extLst>
                    <a:ext uri="{A12FA001-AC4F-418D-AE19-62706E023703}">
                      <ahyp:hlinkClr xmlns:ahyp="http://schemas.microsoft.com/office/drawing/2018/hyperlinkcolor" val="tx"/>
                    </a:ext>
                  </a:extLst>
                </a:hlinkClick>
              </a:rPr>
              <a:t>learn.microsoft.com/training/courses/browse</a:t>
            </a:r>
            <a:endParaRPr lang="en-US" sz="1400" u="sng" dirty="0">
              <a:solidFill>
                <a:srgbClr val="2A446F"/>
              </a:solidFill>
              <a:latin typeface="Segoe UI Semibold"/>
              <a:ea typeface="Calibri" panose="020F0502020204030204" pitchFamily="34" charset="0"/>
              <a:cs typeface="Arial" panose="020B0604020202020204" pitchFamily="34" charset="0"/>
            </a:endParaRPr>
          </a:p>
        </p:txBody>
      </p:sp>
      <p:sp>
        <p:nvSpPr>
          <p:cNvPr id="12" name="Footer Placeholder 8">
            <a:extLst>
              <a:ext uri="{FF2B5EF4-FFF2-40B4-BE49-F238E27FC236}">
                <a16:creationId xmlns:a16="http://schemas.microsoft.com/office/drawing/2014/main" id="{F144E780-B30C-3FDB-2E59-CE7B85C3DD9D}"/>
              </a:ext>
            </a:extLst>
          </p:cNvPr>
          <p:cNvSpPr>
            <a:spLocks noGrp="1"/>
          </p:cNvSpPr>
          <p:nvPr>
            <p:ph type="ftr" sz="quarter" idx="3"/>
          </p:nvPr>
        </p:nvSpPr>
        <p:spPr>
          <a:xfrm>
            <a:off x="7448551" y="6421083"/>
            <a:ext cx="4151312" cy="197976"/>
          </a:xfrm>
        </p:spPr>
        <p:txBody>
          <a:bodyPr/>
          <a:lstStyle/>
          <a:p>
            <a:pPr algn="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395349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8C755EC-AC0C-9301-7D91-2576B857C6F2}"/>
              </a:ext>
            </a:extLst>
          </p:cNvPr>
          <p:cNvSpPr>
            <a:spLocks noGrp="1"/>
          </p:cNvSpPr>
          <p:nvPr>
            <p:ph type="title"/>
          </p:nvPr>
        </p:nvSpPr>
        <p:spPr/>
        <p:txBody>
          <a:bodyPr/>
          <a:lstStyle/>
          <a:p>
            <a:r>
              <a:rPr lang="en-US" dirty="0"/>
              <a:t>What could be next in your learning journey?</a:t>
            </a:r>
          </a:p>
        </p:txBody>
      </p:sp>
      <p:sp>
        <p:nvSpPr>
          <p:cNvPr id="7" name="Rounded Rectangle 3_1">
            <a:extLst>
              <a:ext uri="{FF2B5EF4-FFF2-40B4-BE49-F238E27FC236}">
                <a16:creationId xmlns:a16="http://schemas.microsoft.com/office/drawing/2014/main" id="{735637DD-8A7C-AC37-DEAF-CB6C4BEDB4C0}"/>
              </a:ext>
            </a:extLst>
          </p:cNvPr>
          <p:cNvSpPr/>
          <p:nvPr/>
        </p:nvSpPr>
        <p:spPr>
          <a:xfrm>
            <a:off x="585808" y="1129146"/>
            <a:ext cx="1894158" cy="464618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r>
              <a:rPr lang="en-US" sz="1400" b="1" dirty="0">
                <a:solidFill>
                  <a:srgbClr val="0078D4"/>
                </a:solidFill>
                <a:latin typeface="Segoe UI Semibold" panose="020B0502040204020203" pitchFamily="34" charset="0"/>
                <a:cs typeface="Segoe UI Semibold" panose="020B0502040204020203" pitchFamily="34" charset="0"/>
              </a:rPr>
              <a:t>Introduction to Azure database administration:</a:t>
            </a:r>
          </a:p>
          <a:p>
            <a:pPr lvl="0" defTabSz="932742">
              <a:spcBef>
                <a:spcPct val="20000"/>
              </a:spcBef>
              <a:buSzPct val="90000"/>
              <a:defRPr/>
            </a:pPr>
            <a:endParaRPr lang="en-US" sz="1200" dirty="0">
              <a:solidFill>
                <a:srgbClr val="161616"/>
              </a:solidFill>
              <a:latin typeface="Segoe UI" panose="020B0502040204020203" pitchFamily="34" charset="0"/>
            </a:endParaRPr>
          </a:p>
          <a:p>
            <a:pPr lvl="0" defTabSz="932742">
              <a:spcBef>
                <a:spcPct val="20000"/>
              </a:spcBef>
              <a:buSzPct val="90000"/>
              <a:defRPr/>
            </a:pPr>
            <a:r>
              <a:rPr lang="en-US" sz="1200" b="0" i="0" dirty="0">
                <a:solidFill>
                  <a:srgbClr val="161616"/>
                </a:solidFill>
                <a:effectLst/>
                <a:latin typeface="Segoe UI" panose="020B0502040204020203" pitchFamily="34" charset="0"/>
              </a:rPr>
              <a:t>Microsoft Azure provides a set of seamless capabilities for SQL databases. Explore the different database offerings, and services available to help you get started.</a:t>
            </a:r>
            <a:endParaRPr lang="en-US" sz="1200" dirty="0">
              <a:solidFill>
                <a:schemeClr val="tx1"/>
              </a:solidFill>
              <a:cs typeface="Segoe UI" panose="020B0502040204020203" pitchFamily="34" charset="0"/>
            </a:endParaRPr>
          </a:p>
        </p:txBody>
      </p:sp>
      <p:sp>
        <p:nvSpPr>
          <p:cNvPr id="36" name="Footer Placeholder 4">
            <a:extLst>
              <a:ext uri="{FF2B5EF4-FFF2-40B4-BE49-F238E27FC236}">
                <a16:creationId xmlns:a16="http://schemas.microsoft.com/office/drawing/2014/main" id="{874CA2B6-9C2C-0D93-EFE1-E44A882F7BD6}"/>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941C569D-40F8-CBD6-EB4A-411A4DD3EF5D}"/>
              </a:ext>
            </a:extLst>
          </p:cNvPr>
          <p:cNvSpPr/>
          <p:nvPr/>
        </p:nvSpPr>
        <p:spPr>
          <a:xfrm>
            <a:off x="2655094" y="1129146"/>
            <a:ext cx="1894158" cy="464618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r>
              <a:rPr lang="en-US" sz="1400" b="1" dirty="0">
                <a:solidFill>
                  <a:srgbClr val="0078D4"/>
                </a:solidFill>
                <a:latin typeface="Segoe UI Semibold" panose="020B0502040204020203" pitchFamily="34" charset="0"/>
                <a:cs typeface="Segoe UI Semibold" panose="020B0502040204020203" pitchFamily="34" charset="0"/>
              </a:rPr>
              <a:t>Plan and implement data platform resources</a:t>
            </a:r>
            <a:endParaRPr lang="en-US" sz="1200" dirty="0">
              <a:solidFill>
                <a:schemeClr val="tx1"/>
              </a:solidFill>
              <a:cs typeface="Segoe UI" panose="020B0502040204020203" pitchFamily="34" charset="0"/>
            </a:endParaRPr>
          </a:p>
          <a:p>
            <a:pPr lvl="0" defTabSz="932742">
              <a:spcBef>
                <a:spcPct val="20000"/>
              </a:spcBef>
              <a:buSzPct val="90000"/>
              <a:defRPr/>
            </a:pPr>
            <a:endParaRPr lang="en-US" sz="1200" dirty="0">
              <a:solidFill>
                <a:schemeClr val="tx1"/>
              </a:solidFill>
              <a:cs typeface="Segoe UI" panose="020B0502040204020203" pitchFamily="34" charset="0"/>
            </a:endParaRPr>
          </a:p>
          <a:p>
            <a:pPr lvl="0" defTabSz="932742">
              <a:spcBef>
                <a:spcPct val="20000"/>
              </a:spcBef>
              <a:buSzPct val="90000"/>
              <a:defRPr/>
            </a:pPr>
            <a:r>
              <a:rPr lang="en-US" sz="1200" dirty="0">
                <a:solidFill>
                  <a:schemeClr val="tx1"/>
                </a:solidFill>
                <a:cs typeface="Segoe UI" panose="020B0502040204020203" pitchFamily="34" charset="0"/>
              </a:rPr>
              <a:t>Deploy data platform resources in Azure SQL. Explore options for deployment and migration. Calculate resource requirements and create templates.</a:t>
            </a:r>
          </a:p>
        </p:txBody>
      </p:sp>
      <p:sp>
        <p:nvSpPr>
          <p:cNvPr id="4" name="Rounded Rectangle 3_1">
            <a:extLst>
              <a:ext uri="{FF2B5EF4-FFF2-40B4-BE49-F238E27FC236}">
                <a16:creationId xmlns:a16="http://schemas.microsoft.com/office/drawing/2014/main" id="{77FE2850-1DBE-379C-49DD-819E0E66295F}"/>
              </a:ext>
            </a:extLst>
          </p:cNvPr>
          <p:cNvSpPr/>
          <p:nvPr/>
        </p:nvSpPr>
        <p:spPr>
          <a:xfrm>
            <a:off x="4720385" y="1129146"/>
            <a:ext cx="1894158" cy="464618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r>
              <a:rPr lang="en-US" sz="1400" b="1" dirty="0">
                <a:solidFill>
                  <a:srgbClr val="0078D4"/>
                </a:solidFill>
                <a:latin typeface="Segoe UI Semibold" panose="020B0502040204020203" pitchFamily="34" charset="0"/>
                <a:cs typeface="Segoe UI Semibold" panose="020B0502040204020203" pitchFamily="34" charset="0"/>
              </a:rPr>
              <a:t>Implement a secure environment for a database service</a:t>
            </a:r>
            <a:endParaRPr lang="en-US" sz="1400" dirty="0">
              <a:solidFill>
                <a:schemeClr val="tx1"/>
              </a:solidFill>
              <a:cs typeface="Segoe UI" panose="020B0502040204020203" pitchFamily="34" charset="0"/>
            </a:endParaRPr>
          </a:p>
          <a:p>
            <a:pPr marL="137160" lvl="0" indent="-137160" defTabSz="932742">
              <a:spcBef>
                <a:spcPct val="20000"/>
              </a:spcBef>
              <a:buSzPct val="90000"/>
              <a:buFont typeface="Arial" panose="020B0604020202020204" pitchFamily="34" charset="0"/>
              <a:buChar char="•"/>
              <a:defRPr/>
            </a:pPr>
            <a:endParaRPr lang="en-US" sz="1200" dirty="0">
              <a:solidFill>
                <a:schemeClr val="tx1"/>
              </a:solidFill>
              <a:cs typeface="Segoe UI" panose="020B0502040204020203" pitchFamily="34" charset="0"/>
            </a:endParaRPr>
          </a:p>
          <a:p>
            <a:pPr lvl="0" defTabSz="932742">
              <a:spcBef>
                <a:spcPct val="20000"/>
              </a:spcBef>
              <a:buSzPct val="90000"/>
              <a:defRPr/>
            </a:pPr>
            <a:r>
              <a:rPr lang="en-US" sz="1200" dirty="0">
                <a:solidFill>
                  <a:schemeClr val="tx1"/>
                </a:solidFill>
                <a:cs typeface="Segoe UI" panose="020B0502040204020203" pitchFamily="34" charset="0"/>
              </a:rPr>
              <a:t>Implement SQL Server-based options for authentication and authorization, as well as Azure options for securing Azure SQL databases. Explore encryption, firewalls and advanced threat protection.</a:t>
            </a:r>
          </a:p>
        </p:txBody>
      </p:sp>
      <p:sp>
        <p:nvSpPr>
          <p:cNvPr id="5" name="Rounded Rectangle 3_1">
            <a:extLst>
              <a:ext uri="{FF2B5EF4-FFF2-40B4-BE49-F238E27FC236}">
                <a16:creationId xmlns:a16="http://schemas.microsoft.com/office/drawing/2014/main" id="{2D19C1D1-7C81-1D2C-5CCE-01295F0FE7BE}"/>
              </a:ext>
            </a:extLst>
          </p:cNvPr>
          <p:cNvSpPr/>
          <p:nvPr/>
        </p:nvSpPr>
        <p:spPr>
          <a:xfrm>
            <a:off x="8850967" y="1105910"/>
            <a:ext cx="1894158" cy="464618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r>
              <a:rPr lang="en-US" sz="1400" b="1" dirty="0">
                <a:solidFill>
                  <a:srgbClr val="0078D4"/>
                </a:solidFill>
                <a:latin typeface="Segoe UI Semibold" panose="020B0502040204020203" pitchFamily="34" charset="0"/>
                <a:cs typeface="Segoe UI Semibold" panose="020B0502040204020203" pitchFamily="34" charset="0"/>
              </a:rPr>
              <a:t>Optimize query performance in Azure SQL</a:t>
            </a:r>
          </a:p>
          <a:p>
            <a:endParaRPr lang="en-US" sz="1400" dirty="0">
              <a:solidFill>
                <a:schemeClr val="tx1"/>
              </a:solidFill>
              <a:cs typeface="Segoe UI" panose="020B0502040204020203" pitchFamily="34" charset="0"/>
            </a:endParaRPr>
          </a:p>
          <a:p>
            <a:pPr lvl="0" defTabSz="932742">
              <a:spcBef>
                <a:spcPct val="20000"/>
              </a:spcBef>
              <a:buSzPct val="90000"/>
              <a:defRPr/>
            </a:pPr>
            <a:r>
              <a:rPr lang="en-US" sz="1200" dirty="0">
                <a:solidFill>
                  <a:schemeClr val="tx1"/>
                </a:solidFill>
                <a:cs typeface="Segoe UI" panose="020B0502040204020203" pitchFamily="34" charset="0"/>
              </a:rPr>
              <a:t>Analyze individual query performance and determine where improvements can be made. Explore performance-related Dynamic Management Objects. Investigate how indexes and database design affect queries.</a:t>
            </a:r>
          </a:p>
        </p:txBody>
      </p:sp>
      <p:sp>
        <p:nvSpPr>
          <p:cNvPr id="6" name="Rounded Rectangle 3_1">
            <a:extLst>
              <a:ext uri="{FF2B5EF4-FFF2-40B4-BE49-F238E27FC236}">
                <a16:creationId xmlns:a16="http://schemas.microsoft.com/office/drawing/2014/main" id="{7106CDA9-CD2A-F10F-84E6-BC0D287B9D8C}"/>
              </a:ext>
            </a:extLst>
          </p:cNvPr>
          <p:cNvSpPr/>
          <p:nvPr/>
        </p:nvSpPr>
        <p:spPr>
          <a:xfrm>
            <a:off x="6785676" y="1129146"/>
            <a:ext cx="1894158" cy="464618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r>
              <a:rPr lang="en-US" sz="1400" b="1" dirty="0">
                <a:solidFill>
                  <a:srgbClr val="0078D4"/>
                </a:solidFill>
                <a:latin typeface="Segoe UI Semibold" panose="020B0502040204020203" pitchFamily="34" charset="0"/>
                <a:cs typeface="Segoe UI Semibold" panose="020B0502040204020203" pitchFamily="34" charset="0"/>
              </a:rPr>
              <a:t>Monitor and optimize operational resources in Azure SQL</a:t>
            </a:r>
          </a:p>
          <a:p>
            <a:endParaRPr lang="en-US" sz="1400" b="1" dirty="0">
              <a:solidFill>
                <a:srgbClr val="0078D4"/>
              </a:solidFill>
              <a:latin typeface="Segoe UI Semibold" panose="020B0502040204020203" pitchFamily="34" charset="0"/>
              <a:cs typeface="Segoe UI Semibold" panose="020B0502040204020203" pitchFamily="34" charset="0"/>
            </a:endParaRPr>
          </a:p>
          <a:p>
            <a:r>
              <a:rPr lang="en-US" sz="1200" dirty="0">
                <a:solidFill>
                  <a:schemeClr val="tx1"/>
                </a:solidFill>
                <a:cs typeface="Segoe UI" panose="020B0502040204020203" pitchFamily="34" charset="0"/>
              </a:rPr>
              <a:t>Configure hardware and server resources for optimum performance after establishing a baseline. Identify sources of performance problems. Troubleshoot using Azure SQL Intelligent Insights.</a:t>
            </a:r>
          </a:p>
        </p:txBody>
      </p:sp>
    </p:spTree>
    <p:extLst>
      <p:ext uri="{BB962C8B-B14F-4D97-AF65-F5344CB8AC3E}">
        <p14:creationId xmlns:p14="http://schemas.microsoft.com/office/powerpoint/2010/main" val="3514854106"/>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465</Words>
  <Application>Microsoft Office PowerPoint</Application>
  <PresentationFormat>Widescreen</PresentationFormat>
  <Paragraphs>48</Paragraphs>
  <Slides>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Arial</vt:lpstr>
      <vt:lpstr>Consolas</vt:lpstr>
      <vt:lpstr>Segoe UI</vt:lpstr>
      <vt:lpstr>Segoe UI Light</vt:lpstr>
      <vt:lpstr>Segoe UI Semibold</vt:lpstr>
      <vt:lpstr>Segoe UI Symbol</vt:lpstr>
      <vt:lpstr>Wingdings</vt:lpstr>
      <vt:lpstr>LIGHT MODE</vt:lpstr>
      <vt:lpstr>DP-080: Querying data with Microsoft Transact-SQL Conclusion</vt:lpstr>
      <vt:lpstr>Thank you for attending this course</vt:lpstr>
      <vt:lpstr>What could be next in your learning journey?</vt:lpstr>
      <vt:lpstr>What could be next in your learning journey?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2023-09-05T17:55:12Z</dcterms:created>
  <dcterms:modified xsi:type="dcterms:W3CDTF">2023-09-05T17:55:15Z</dcterms:modified>
</cp:coreProperties>
</file>